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B43144-B79E-4D39-852C-D09E97769270}" type="datetimeFigureOut">
              <a:rPr lang="el-GR" smtClean="0"/>
              <a:pPr/>
              <a:t>8/5/2015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B25489-13FA-4026-82C3-C01223C8E7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144-B79E-4D39-852C-D09E97769270}" type="datetimeFigureOut">
              <a:rPr lang="el-GR" smtClean="0"/>
              <a:pPr/>
              <a:t>8/5/2015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5489-13FA-4026-82C3-C01223C8E7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144-B79E-4D39-852C-D09E97769270}" type="datetimeFigureOut">
              <a:rPr lang="el-GR" smtClean="0"/>
              <a:pPr/>
              <a:t>8/5/2015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5489-13FA-4026-82C3-C01223C8E7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B43144-B79E-4D39-852C-D09E97769270}" type="datetimeFigureOut">
              <a:rPr lang="el-GR" smtClean="0"/>
              <a:pPr/>
              <a:t>8/5/2015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B25489-13FA-4026-82C3-C01223C8E7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B43144-B79E-4D39-852C-D09E97769270}" type="datetimeFigureOut">
              <a:rPr lang="el-GR" smtClean="0"/>
              <a:pPr/>
              <a:t>8/5/2015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B25489-13FA-4026-82C3-C01223C8E7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144-B79E-4D39-852C-D09E97769270}" type="datetimeFigureOut">
              <a:rPr lang="el-GR" smtClean="0"/>
              <a:pPr/>
              <a:t>8/5/2015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5489-13FA-4026-82C3-C01223C8E7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144-B79E-4D39-852C-D09E97769270}" type="datetimeFigureOut">
              <a:rPr lang="el-GR" smtClean="0"/>
              <a:pPr/>
              <a:t>8/5/2015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5489-13FA-4026-82C3-C01223C8E7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B43144-B79E-4D39-852C-D09E97769270}" type="datetimeFigureOut">
              <a:rPr lang="el-GR" smtClean="0"/>
              <a:pPr/>
              <a:t>8/5/2015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B25489-13FA-4026-82C3-C01223C8E7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144-B79E-4D39-852C-D09E97769270}" type="datetimeFigureOut">
              <a:rPr lang="el-GR" smtClean="0"/>
              <a:pPr/>
              <a:t>8/5/2015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5489-13FA-4026-82C3-C01223C8E7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B43144-B79E-4D39-852C-D09E97769270}" type="datetimeFigureOut">
              <a:rPr lang="el-GR" smtClean="0"/>
              <a:pPr/>
              <a:t>8/5/2015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B25489-13FA-4026-82C3-C01223C8E7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B43144-B79E-4D39-852C-D09E97769270}" type="datetimeFigureOut">
              <a:rPr lang="el-GR" smtClean="0"/>
              <a:pPr/>
              <a:t>8/5/2015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B25489-13FA-4026-82C3-C01223C8E7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B43144-B79E-4D39-852C-D09E97769270}" type="datetimeFigureOut">
              <a:rPr lang="el-GR" smtClean="0"/>
              <a:pPr/>
              <a:t>8/5/2015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B25489-13FA-4026-82C3-C01223C8E72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ubchem.ncbi.nlm.nih.gov/" TargetMode="External"/><Relationship Id="rId3" Type="http://schemas.openxmlformats.org/officeDocument/2006/relationships/hyperlink" Target="http://en.wikipedia.org/wiki/List_of_restriction_enzyme_cutting_sites:_A" TargetMode="External"/><Relationship Id="rId7" Type="http://schemas.openxmlformats.org/officeDocument/2006/relationships/hyperlink" Target="https://www.neb.com/products/restriction-endonucleases/restriction-endonucleases/types-of-restriction-endonucleases" TargetMode="External"/><Relationship Id="rId2" Type="http://schemas.openxmlformats.org/officeDocument/2006/relationships/hyperlink" Target="https://www.lifetechnologies.com/order/catalog/product/ER13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auth.gr/pchristo/teaching/DNA_technol_1%20Restriction%20enzymes.pdf" TargetMode="External"/><Relationship Id="rId5" Type="http://schemas.openxmlformats.org/officeDocument/2006/relationships/hyperlink" Target="https://www.neb.com/products/r0156-saci" TargetMode="External"/><Relationship Id="rId4" Type="http://schemas.openxmlformats.org/officeDocument/2006/relationships/hyperlink" Target="http://www.ebi.ac.uk/interpro/entry/IPR01906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7772400" cy="1800200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Cucurbiturils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Υπερμορια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για την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αναστολη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του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περιορισμου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του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DNA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απο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ενδονουκλεασεσ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τυπου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ΙΙ. 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67744" y="3861048"/>
            <a:ext cx="6400800" cy="17526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Χημεία </a:t>
            </a:r>
            <a:r>
              <a:rPr lang="el-GR" sz="2400" dirty="0" err="1" smtClean="0">
                <a:solidFill>
                  <a:schemeClr val="accent1">
                    <a:lumMod val="75000"/>
                  </a:schemeClr>
                </a:solidFill>
              </a:rPr>
              <a:t>Μακροκυκλικών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 Συστημάτων</a:t>
            </a:r>
          </a:p>
          <a:p>
            <a:r>
              <a:rPr lang="el-GR" sz="2400" dirty="0" err="1" smtClean="0">
                <a:solidFill>
                  <a:schemeClr val="accent1">
                    <a:lumMod val="75000"/>
                  </a:schemeClr>
                </a:solidFill>
              </a:rPr>
              <a:t>Κουρπά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 Κατερίνα Α.Μ. 853</a:t>
            </a: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2996952"/>
            <a:ext cx="6305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899592" y="476672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α)</a:t>
            </a:r>
            <a:r>
              <a:rPr lang="el-GR" dirty="0" smtClean="0"/>
              <a:t> </a:t>
            </a:r>
            <a:r>
              <a:rPr lang="en-US" dirty="0" smtClean="0"/>
              <a:t>CB7 </a:t>
            </a:r>
            <a:r>
              <a:rPr lang="el-GR" dirty="0" smtClean="0"/>
              <a:t>προστατεύει τα πεπτίδια από την </a:t>
            </a:r>
            <a:r>
              <a:rPr lang="el-GR" dirty="0" err="1" smtClean="0"/>
              <a:t>υδρολυτική</a:t>
            </a:r>
            <a:r>
              <a:rPr lang="el-GR" dirty="0" smtClean="0"/>
              <a:t> αποικοδόμηση (</a:t>
            </a:r>
            <a:r>
              <a:rPr lang="el-GR" dirty="0" err="1" smtClean="0"/>
              <a:t>πρωτεάσες</a:t>
            </a:r>
            <a:r>
              <a:rPr lang="el-GR" dirty="0" smtClean="0"/>
              <a:t>).</a:t>
            </a:r>
          </a:p>
          <a:p>
            <a:r>
              <a:rPr lang="el-GR" b="1" dirty="0" smtClean="0"/>
              <a:t>β)</a:t>
            </a:r>
            <a:r>
              <a:rPr lang="el-GR" dirty="0" smtClean="0"/>
              <a:t> ●</a:t>
            </a:r>
            <a:r>
              <a:rPr lang="en-US" dirty="0" smtClean="0"/>
              <a:t>CB7 </a:t>
            </a:r>
            <a:r>
              <a:rPr lang="el-GR" dirty="0" smtClean="0"/>
              <a:t>συναρμόζει αναστολείς της ανθρακικής </a:t>
            </a:r>
            <a:r>
              <a:rPr lang="el-GR" dirty="0" err="1" smtClean="0"/>
              <a:t>ανυδράσης</a:t>
            </a:r>
            <a:r>
              <a:rPr lang="el-GR" dirty="0" smtClean="0"/>
              <a:t> βοδιού ή της </a:t>
            </a:r>
            <a:r>
              <a:rPr lang="el-GR" dirty="0" err="1" smtClean="0"/>
              <a:t>ακετυλοχολινεστεράσης</a:t>
            </a:r>
            <a:r>
              <a:rPr lang="el-GR" dirty="0" smtClean="0"/>
              <a:t> ενεργοποιώντας έτσι καταλυτικές αντιδράσεις.</a:t>
            </a:r>
          </a:p>
          <a:p>
            <a:r>
              <a:rPr lang="el-GR" dirty="0" smtClean="0"/>
              <a:t>    </a:t>
            </a:r>
            <a:r>
              <a:rPr lang="el-GR" dirty="0" err="1" smtClean="0"/>
              <a:t>●το</a:t>
            </a:r>
            <a:r>
              <a:rPr lang="el-GR" dirty="0" smtClean="0"/>
              <a:t> </a:t>
            </a:r>
            <a:r>
              <a:rPr lang="el-GR" dirty="0" err="1" smtClean="0"/>
              <a:t>σύμπλοκο</a:t>
            </a:r>
            <a:r>
              <a:rPr lang="el-GR" dirty="0" smtClean="0"/>
              <a:t> </a:t>
            </a:r>
            <a:r>
              <a:rPr lang="en-US" dirty="0" smtClean="0"/>
              <a:t>spermidine-CB6</a:t>
            </a:r>
            <a:r>
              <a:rPr lang="el-GR" dirty="0" smtClean="0"/>
              <a:t> καταλύει τον </a:t>
            </a:r>
            <a:r>
              <a:rPr lang="el-GR" dirty="0" err="1" smtClean="0"/>
              <a:t>τοποϊσομερισμό</a:t>
            </a:r>
            <a:r>
              <a:rPr lang="el-GR" dirty="0" smtClean="0"/>
              <a:t> του       </a:t>
            </a:r>
            <a:r>
              <a:rPr lang="el-GR" dirty="0" err="1" smtClean="0"/>
              <a:t>πλασμιδιακού</a:t>
            </a:r>
            <a:r>
              <a:rPr lang="el-GR" dirty="0" smtClean="0"/>
              <a:t> </a:t>
            </a:r>
            <a:r>
              <a:rPr lang="en-US" dirty="0" smtClean="0"/>
              <a:t>DNA</a:t>
            </a:r>
            <a:r>
              <a:rPr lang="el-GR" dirty="0" smtClean="0"/>
              <a:t>. </a:t>
            </a:r>
            <a:r>
              <a:rPr lang="en-US" dirty="0" smtClean="0"/>
              <a:t>CB6</a:t>
            </a:r>
            <a:r>
              <a:rPr lang="el-GR" dirty="0" smtClean="0"/>
              <a:t> εμποδίζει τη δράση της </a:t>
            </a:r>
            <a:r>
              <a:rPr lang="en-US" dirty="0" err="1" smtClean="0"/>
              <a:t>spermine</a:t>
            </a:r>
            <a:r>
              <a:rPr lang="el-GR" dirty="0" smtClean="0"/>
              <a:t> (κόψιμο του </a:t>
            </a:r>
            <a:r>
              <a:rPr lang="el-GR" dirty="0" err="1" smtClean="0"/>
              <a:t>πλασμιδίου</a:t>
            </a:r>
            <a:r>
              <a:rPr lang="el-GR" dirty="0" smtClean="0"/>
              <a:t>) λόγω της συναρμογής.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323528" y="188640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Τα πειράματα πραγματοποιήθηκαν κάτω από ιδανικές συνθήκες </a:t>
            </a:r>
            <a:r>
              <a:rPr lang="en-US" dirty="0" smtClean="0"/>
              <a:t>pH</a:t>
            </a:r>
            <a:r>
              <a:rPr lang="el-GR" dirty="0" smtClean="0"/>
              <a:t>, </a:t>
            </a:r>
            <a:r>
              <a:rPr lang="el-GR" dirty="0" err="1" smtClean="0"/>
              <a:t>συγκέντρωσεις</a:t>
            </a:r>
            <a:r>
              <a:rPr lang="el-GR" dirty="0" smtClean="0"/>
              <a:t> </a:t>
            </a:r>
            <a:r>
              <a:rPr lang="en-US" dirty="0" smtClean="0"/>
              <a:t>buffer, </a:t>
            </a:r>
            <a:r>
              <a:rPr lang="el-GR" dirty="0" smtClean="0"/>
              <a:t>θερμοκρασίας και χρόνου πέψης.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Αναστολή έως και 47%.</a:t>
            </a:r>
          </a:p>
          <a:p>
            <a:pPr>
              <a:buFont typeface="Arial" pitchFamily="34" charset="0"/>
              <a:buChar char="•"/>
            </a:pPr>
            <a:r>
              <a:rPr lang="el-GR" dirty="0" err="1" smtClean="0"/>
              <a:t>Επανεργοποίηση</a:t>
            </a:r>
            <a:r>
              <a:rPr lang="el-GR" dirty="0" smtClean="0"/>
              <a:t> του περιορισμού παρουσία του ισχυρού ανταγωνιστικού, </a:t>
            </a:r>
            <a:r>
              <a:rPr lang="en-US" dirty="0" err="1" smtClean="0"/>
              <a:t>spermine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Control </a:t>
            </a:r>
            <a:r>
              <a:rPr lang="el-GR" dirty="0" smtClean="0"/>
              <a:t>θεωρήθηκε η αντίδραση παρουσία μόνο </a:t>
            </a:r>
            <a:r>
              <a:rPr lang="en-US" dirty="0" err="1" smtClean="0"/>
              <a:t>spermine</a:t>
            </a:r>
            <a:r>
              <a:rPr lang="el-GR" dirty="0" smtClean="0"/>
              <a:t> κι όχι </a:t>
            </a:r>
            <a:r>
              <a:rPr lang="en-US" dirty="0" smtClean="0"/>
              <a:t>CB6.</a:t>
            </a:r>
          </a:p>
          <a:p>
            <a:pPr>
              <a:buFont typeface="Arial" pitchFamily="34" charset="0"/>
              <a:buChar char="•"/>
            </a:pPr>
            <a:r>
              <a:rPr lang="el-GR" dirty="0" err="1" smtClean="0"/>
              <a:t>Επανεργοποίηση</a:t>
            </a:r>
            <a:r>
              <a:rPr lang="el-GR" dirty="0" smtClean="0"/>
              <a:t> παρατηρήθηκε και παρουσία της ισχυρής </a:t>
            </a:r>
            <a:r>
              <a:rPr lang="en-US" dirty="0" smtClean="0"/>
              <a:t>CB6</a:t>
            </a:r>
            <a:r>
              <a:rPr lang="el-GR" dirty="0" smtClean="0"/>
              <a:t>-</a:t>
            </a:r>
            <a:r>
              <a:rPr lang="en-US" dirty="0" smtClean="0"/>
              <a:t>binding</a:t>
            </a:r>
            <a:r>
              <a:rPr lang="el-GR" dirty="0" smtClean="0"/>
              <a:t> </a:t>
            </a:r>
            <a:r>
              <a:rPr lang="el-GR" dirty="0" err="1" smtClean="0"/>
              <a:t>αμίνης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45339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4176464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482455"/>
            <a:ext cx="5563369" cy="23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2103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259632" y="4221088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Ελέγχτηκε η ικανότητα το </a:t>
            </a:r>
            <a:r>
              <a:rPr lang="en-US" dirty="0" smtClean="0"/>
              <a:t>CB7</a:t>
            </a:r>
            <a:r>
              <a:rPr lang="el-GR" dirty="0" smtClean="0"/>
              <a:t> να αναστέλλει τη δράση των </a:t>
            </a:r>
            <a:r>
              <a:rPr lang="el-GR" dirty="0" err="1" smtClean="0"/>
              <a:t>ενδονουκλεασών</a:t>
            </a:r>
            <a:r>
              <a:rPr lang="en-US" dirty="0" smtClean="0"/>
              <a:t> </a:t>
            </a:r>
            <a:r>
              <a:rPr lang="el-GR" dirty="0" smtClean="0"/>
              <a:t> σε </a:t>
            </a:r>
            <a:r>
              <a:rPr lang="el-GR" dirty="0" err="1" smtClean="0"/>
              <a:t>πλασμίδιο</a:t>
            </a:r>
            <a:r>
              <a:rPr lang="el-GR" dirty="0" smtClean="0"/>
              <a:t> ή γραμμικό </a:t>
            </a:r>
            <a:r>
              <a:rPr lang="en-US" dirty="0" smtClean="0"/>
              <a:t>DNA</a:t>
            </a:r>
            <a:r>
              <a:rPr lang="el-GR" dirty="0" smtClean="0"/>
              <a:t> ( 30%-60% αναστολή).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Μεγαλύτερη αναστολή στο γραμμικό </a:t>
            </a:r>
            <a:r>
              <a:rPr lang="en-US" dirty="0" smtClean="0"/>
              <a:t>DNA.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Ελέγχτηκε η ικανότητα των </a:t>
            </a:r>
            <a:r>
              <a:rPr lang="el-GR" dirty="0" err="1" smtClean="0"/>
              <a:t>πολυαμινών</a:t>
            </a:r>
            <a:r>
              <a:rPr lang="el-GR" dirty="0" smtClean="0"/>
              <a:t> 1-3 να </a:t>
            </a:r>
            <a:r>
              <a:rPr lang="el-GR" dirty="0" err="1" smtClean="0"/>
              <a:t>επανεργοποιούν</a:t>
            </a:r>
            <a:r>
              <a:rPr lang="el-GR" dirty="0" smtClean="0"/>
              <a:t> την αντίδραση περιορισμού.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43529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39552" y="620688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Γραμμικό </a:t>
            </a:r>
            <a:r>
              <a:rPr lang="en-US" dirty="0" smtClean="0"/>
              <a:t>DNA </a:t>
            </a:r>
            <a:r>
              <a:rPr lang="el-GR" dirty="0" smtClean="0"/>
              <a:t>και </a:t>
            </a:r>
            <a:r>
              <a:rPr lang="en-US" dirty="0" err="1" smtClean="0"/>
              <a:t>KpnI</a:t>
            </a:r>
            <a:r>
              <a:rPr lang="en-US" dirty="0" smtClean="0"/>
              <a:t> </a:t>
            </a:r>
            <a:r>
              <a:rPr lang="el-GR" dirty="0" smtClean="0"/>
              <a:t>περιοριστική </a:t>
            </a:r>
            <a:r>
              <a:rPr lang="el-GR" dirty="0" err="1" smtClean="0"/>
              <a:t>ενδονουκλεάση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Χρησιμοποιείται </a:t>
            </a:r>
            <a:r>
              <a:rPr lang="en-US" dirty="0" smtClean="0"/>
              <a:t>CB7</a:t>
            </a:r>
            <a:r>
              <a:rPr lang="el-GR" dirty="0" smtClean="0"/>
              <a:t> αντί </a:t>
            </a:r>
            <a:r>
              <a:rPr lang="en-US" dirty="0" smtClean="0"/>
              <a:t>CB6</a:t>
            </a:r>
            <a:r>
              <a:rPr lang="el-GR" dirty="0" smtClean="0"/>
              <a:t>, ως αναστολέας (48% αναστολή).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Για την </a:t>
            </a:r>
            <a:r>
              <a:rPr lang="el-GR" dirty="0" err="1" smtClean="0"/>
              <a:t>επανεργοποίηση</a:t>
            </a:r>
            <a:r>
              <a:rPr lang="el-GR" dirty="0" smtClean="0"/>
              <a:t> χρησιμοποιείται η </a:t>
            </a:r>
            <a:r>
              <a:rPr lang="el-GR" dirty="0" err="1" smtClean="0"/>
              <a:t>πολυαμίνη</a:t>
            </a:r>
            <a:r>
              <a:rPr lang="el-GR" dirty="0" smtClean="0"/>
              <a:t>  </a:t>
            </a:r>
            <a:r>
              <a:rPr lang="en-US" dirty="0" err="1" smtClean="0"/>
              <a:t>putrescine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Το δείγμα </a:t>
            </a:r>
            <a:r>
              <a:rPr lang="en-US" dirty="0" smtClean="0"/>
              <a:t>control</a:t>
            </a:r>
            <a:r>
              <a:rPr lang="el-GR" dirty="0" smtClean="0"/>
              <a:t> περιείχε μόνο την </a:t>
            </a:r>
            <a:r>
              <a:rPr lang="el-GR" dirty="0" err="1" smtClean="0"/>
              <a:t>αμίνη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11560" y="3429000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Συμπεράσματα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Δεν υπάρχει ανταγωνισμός μεταξύ </a:t>
            </a:r>
            <a:r>
              <a:rPr lang="en-US" dirty="0" err="1" smtClean="0"/>
              <a:t>CBn</a:t>
            </a:r>
            <a:r>
              <a:rPr lang="el-GR" dirty="0" smtClean="0"/>
              <a:t> και </a:t>
            </a:r>
            <a:r>
              <a:rPr lang="en-US" dirty="0" smtClean="0"/>
              <a:t>DNA</a:t>
            </a:r>
            <a:r>
              <a:rPr lang="el-GR" dirty="0" smtClean="0"/>
              <a:t> για τη δέσμευση στις </a:t>
            </a:r>
            <a:r>
              <a:rPr lang="el-GR" dirty="0" err="1" smtClean="0"/>
              <a:t>πολυαμίνες</a:t>
            </a:r>
            <a:r>
              <a:rPr lang="el-G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Η παγίδευση </a:t>
            </a:r>
            <a:r>
              <a:rPr lang="el-GR" dirty="0" err="1" smtClean="0"/>
              <a:t>μεταλλοϊόντος</a:t>
            </a:r>
            <a:r>
              <a:rPr lang="el-GR" dirty="0" smtClean="0"/>
              <a:t> από το </a:t>
            </a:r>
            <a:r>
              <a:rPr lang="en-US" dirty="0" err="1" smtClean="0"/>
              <a:t>CBn</a:t>
            </a:r>
            <a:r>
              <a:rPr lang="el-GR" dirty="0" smtClean="0"/>
              <a:t> δε θεωρείται αιτία της αναστολής.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Η </a:t>
            </a:r>
            <a:r>
              <a:rPr lang="en-US" dirty="0" smtClean="0"/>
              <a:t>BSA</a:t>
            </a:r>
            <a:r>
              <a:rPr lang="el-GR" dirty="0" smtClean="0"/>
              <a:t> προστατεύει από την ανασταλτική δράση του </a:t>
            </a:r>
            <a:r>
              <a:rPr lang="en-US" dirty="0" err="1" smtClean="0"/>
              <a:t>CBn</a:t>
            </a:r>
            <a:r>
              <a:rPr lang="el-GR" dirty="0" smtClean="0"/>
              <a:t> μόνο όταν βρίσκεται σε μεγάλες συγκεντρώσεις στο δείγμα (</a:t>
            </a:r>
            <a:r>
              <a:rPr lang="en-US" dirty="0" err="1" smtClean="0"/>
              <a:t>KpnI</a:t>
            </a:r>
            <a:r>
              <a:rPr lang="en-US" dirty="0" smtClean="0"/>
              <a:t>, </a:t>
            </a:r>
            <a:r>
              <a:rPr lang="en-US" dirty="0" err="1" smtClean="0"/>
              <a:t>XapI</a:t>
            </a:r>
            <a:r>
              <a:rPr lang="en-US" dirty="0" smtClean="0"/>
              <a:t>, </a:t>
            </a:r>
            <a:r>
              <a:rPr lang="el-GR" dirty="0" smtClean="0"/>
              <a:t>ενώ </a:t>
            </a:r>
            <a:r>
              <a:rPr lang="en-US" dirty="0" err="1" smtClean="0"/>
              <a:t>SacI</a:t>
            </a:r>
            <a:r>
              <a:rPr lang="el-GR" dirty="0" smtClean="0"/>
              <a:t> δε χρειάζεται</a:t>
            </a:r>
            <a:r>
              <a:rPr lang="en-US" dirty="0" smtClean="0"/>
              <a:t> BSA</a:t>
            </a:r>
            <a:r>
              <a:rPr lang="el-GR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CB6 </a:t>
            </a:r>
            <a:r>
              <a:rPr lang="el-GR" dirty="0" smtClean="0"/>
              <a:t>και </a:t>
            </a:r>
            <a:r>
              <a:rPr lang="en-US" dirty="0" smtClean="0"/>
              <a:t>CB7</a:t>
            </a:r>
            <a:r>
              <a:rPr lang="el-GR" dirty="0" smtClean="0"/>
              <a:t> συναρμόζονται με πρωτεΐνες που στο Ν-τερματικό άκρο έχουν αρωματικά αμινοξέα (</a:t>
            </a:r>
            <a:r>
              <a:rPr lang="en-US" dirty="0" err="1" smtClean="0"/>
              <a:t>Trp</a:t>
            </a:r>
            <a:r>
              <a:rPr lang="en-US" dirty="0" smtClean="0"/>
              <a:t>, </a:t>
            </a:r>
            <a:r>
              <a:rPr lang="en-US" dirty="0" err="1" smtClean="0"/>
              <a:t>Phe</a:t>
            </a:r>
            <a:r>
              <a:rPr lang="en-US" dirty="0" smtClean="0"/>
              <a:t>, Tyr) </a:t>
            </a:r>
            <a:r>
              <a:rPr lang="el-GR" dirty="0" smtClean="0"/>
              <a:t>ή </a:t>
            </a:r>
            <a:r>
              <a:rPr lang="el-GR" dirty="0" err="1" smtClean="0"/>
              <a:t>αλκυλάμινο</a:t>
            </a:r>
            <a:r>
              <a:rPr lang="el-GR" dirty="0" smtClean="0"/>
              <a:t> αλυσίδες. Στο </a:t>
            </a:r>
            <a:r>
              <a:rPr lang="en-US" dirty="0" smtClean="0"/>
              <a:t>C</a:t>
            </a:r>
            <a:r>
              <a:rPr lang="el-GR" dirty="0" smtClean="0"/>
              <a:t>-τερματικό άκρο συναρμόζονται λιγότερο ισχυρά.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552728" cy="579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Βιβλιογραφια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>
            <a:normAutofit/>
          </a:bodyPr>
          <a:lstStyle/>
          <a:p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</a:rPr>
              <a:t>Cátia Parente Carvalho, Amir Norouzy, Vera Ribeiro, Werner M. Naub and Uwe Pischel</a:t>
            </a:r>
            <a:r>
              <a:rPr lang="el-GR" sz="1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Cucurbiturils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as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supramolecular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inhibitors of DNA restriction by type II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</a:rPr>
              <a:t>endonucleases</a:t>
            </a:r>
            <a:r>
              <a:rPr lang="el-GR" sz="1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 Org.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Biomol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 Chem., 2015, 13</a:t>
            </a:r>
            <a:endParaRPr lang="el-GR" sz="1800" u="sng" dirty="0" smtClean="0">
              <a:solidFill>
                <a:schemeClr val="accent1">
                  <a:lumMod val="75000"/>
                </a:schemeClr>
              </a:solidFill>
              <a:hlinkClick r:id="rId2"/>
            </a:endParaRPr>
          </a:p>
          <a:p>
            <a:r>
              <a:rPr lang="en-US" sz="1800" u="sng" dirty="0" smtClean="0">
                <a:hlinkClick r:id="rId2"/>
              </a:rPr>
              <a:t>https://www.lifetechnologies.com/order/catalog/product/ER1381</a:t>
            </a:r>
            <a:endParaRPr lang="el-GR" sz="1800" dirty="0" smtClean="0"/>
          </a:p>
          <a:p>
            <a:r>
              <a:rPr lang="en-US" sz="1800" u="sng" dirty="0" smtClean="0">
                <a:hlinkClick r:id="rId3"/>
              </a:rPr>
              <a:t>http://en.wikipedia.org/wiki/List_of_restriction_enzyme_cutting_sites:_A</a:t>
            </a:r>
            <a:endParaRPr lang="el-GR" sz="1800" dirty="0" smtClean="0"/>
          </a:p>
          <a:p>
            <a:r>
              <a:rPr lang="en-US" sz="1800" u="sng" dirty="0" smtClean="0">
                <a:hlinkClick r:id="rId4"/>
              </a:rPr>
              <a:t>http://www.ebi.ac.uk/interpro/entry/IPR019066</a:t>
            </a:r>
            <a:endParaRPr lang="el-GR" sz="1800" dirty="0" smtClean="0"/>
          </a:p>
          <a:p>
            <a:r>
              <a:rPr lang="en-US" sz="1800" u="sng" dirty="0" smtClean="0">
                <a:hlinkClick r:id="rId5"/>
              </a:rPr>
              <a:t>https://www.neb.com/products/r0156-saci</a:t>
            </a:r>
            <a:endParaRPr lang="el-GR" sz="1800" dirty="0" smtClean="0"/>
          </a:p>
          <a:p>
            <a:r>
              <a:rPr lang="en-US" sz="1800" u="sng" dirty="0" smtClean="0">
                <a:hlinkClick r:id="rId6"/>
              </a:rPr>
              <a:t>http://users.auth.gr/pchristo/teaching/DNA_technol_1%20Restriction%20enzymes.pdf</a:t>
            </a:r>
            <a:endParaRPr lang="el-GR" sz="1800" dirty="0" smtClean="0"/>
          </a:p>
          <a:p>
            <a:r>
              <a:rPr lang="en-US" sz="1800" u="sng" dirty="0" smtClean="0">
                <a:hlinkClick r:id="rId7"/>
              </a:rPr>
              <a:t>https://www.neb.com/products/restriction-endonucleases/restriction-endonucleases/types-of-restriction-endonucleases</a:t>
            </a:r>
            <a:endParaRPr lang="el-GR" sz="1800" dirty="0" smtClean="0"/>
          </a:p>
          <a:p>
            <a:r>
              <a:rPr lang="en-US" sz="1800" b="1" u="sng" dirty="0" smtClean="0">
                <a:hlinkClick r:id="rId8"/>
              </a:rPr>
              <a:t>http://pubchem.ncbi.nlm.nih.gov</a:t>
            </a:r>
            <a:r>
              <a:rPr lang="el-GR" sz="1800" b="1" u="sng" dirty="0" smtClean="0"/>
              <a:t> </a:t>
            </a:r>
            <a:endParaRPr lang="el-GR" sz="1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699792" y="1196752"/>
            <a:ext cx="5688632" cy="1143000"/>
          </a:xfrm>
        </p:spPr>
        <p:txBody>
          <a:bodyPr/>
          <a:lstStyle/>
          <a:p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Σασ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accent1">
                    <a:lumMod val="75000"/>
                  </a:schemeClr>
                </a:solidFill>
              </a:rPr>
              <a:t>ευχαριστω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! 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068960"/>
            <a:ext cx="2743200" cy="16668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Cucurbiturils</a:t>
            </a:r>
            <a:endParaRPr lang="el-G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l-GR" sz="2000" dirty="0" err="1" smtClean="0"/>
              <a:t>Μακροκυκλικά</a:t>
            </a:r>
            <a:r>
              <a:rPr lang="el-GR" sz="2000" dirty="0" smtClean="0"/>
              <a:t> μόρια, που αποτελούνται από μονάδες </a:t>
            </a:r>
            <a:r>
              <a:rPr lang="en-US" sz="2000" dirty="0" err="1" smtClean="0"/>
              <a:t>glycoruril</a:t>
            </a:r>
            <a:r>
              <a:rPr lang="en-US" sz="2000" dirty="0" smtClean="0"/>
              <a:t>, </a:t>
            </a:r>
            <a:r>
              <a:rPr lang="el-GR" sz="2000" dirty="0" smtClean="0"/>
              <a:t>οι</a:t>
            </a:r>
            <a:r>
              <a:rPr lang="en-US" sz="2000" dirty="0" smtClean="0"/>
              <a:t> </a:t>
            </a:r>
            <a:r>
              <a:rPr lang="el-GR" sz="2000" dirty="0" smtClean="0"/>
              <a:t>οποίες συνδέονται με </a:t>
            </a:r>
            <a:r>
              <a:rPr lang="el-GR" sz="2000" dirty="0" err="1" smtClean="0"/>
              <a:t>μεθυλενικές</a:t>
            </a:r>
            <a:r>
              <a:rPr lang="el-GR" sz="2000" dirty="0" smtClean="0"/>
              <a:t> γέφυρες.</a:t>
            </a:r>
          </a:p>
          <a:p>
            <a:r>
              <a:rPr lang="el-GR" sz="2000" dirty="0" smtClean="0"/>
              <a:t> Άτομα οξυγόνου εμφανίζουν κλίση προς το εσωτερικό σχηματίζοντας μια μερικώς κλειστή κοιλότητα.</a:t>
            </a:r>
          </a:p>
          <a:p>
            <a:r>
              <a:rPr lang="en-US" sz="2000" dirty="0" smtClean="0"/>
              <a:t>Cucurbit[n]</a:t>
            </a:r>
            <a:r>
              <a:rPr lang="en-US" sz="2000" dirty="0" err="1" smtClean="0"/>
              <a:t>uril</a:t>
            </a:r>
            <a:r>
              <a:rPr lang="en-US" sz="2000" dirty="0" smtClean="0"/>
              <a:t> (</a:t>
            </a:r>
            <a:r>
              <a:rPr lang="en-US" sz="2000" dirty="0" err="1" smtClean="0"/>
              <a:t>CBn</a:t>
            </a:r>
            <a:r>
              <a:rPr lang="en-US" sz="2000" dirty="0" smtClean="0"/>
              <a:t>) : n = </a:t>
            </a:r>
            <a:r>
              <a:rPr lang="el-GR" sz="2000" dirty="0" smtClean="0"/>
              <a:t>αριθμός μονάδων </a:t>
            </a:r>
            <a:r>
              <a:rPr lang="en-US" sz="2000" dirty="0" err="1" smtClean="0"/>
              <a:t>glycoruril</a:t>
            </a:r>
            <a:endParaRPr lang="en-US" sz="2000" dirty="0" smtClean="0"/>
          </a:p>
          <a:p>
            <a:r>
              <a:rPr lang="el-GR" sz="2000" dirty="0" smtClean="0"/>
              <a:t>Ξενιστές για ουδέτερα και κατιονικά μόρια. Δέσμευση μέσω υδροφοβικών αλληλεπιδράσεων ή μέσω αλληλεπίδρασης κατιόντος-</a:t>
            </a:r>
            <a:r>
              <a:rPr lang="el-GR" sz="2000" dirty="0" err="1" smtClean="0"/>
              <a:t>διπόλου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Το όνομα τους προήλθε από την ομοιότητα τους με την κολοκύθα της οικογένειας των </a:t>
            </a:r>
            <a:r>
              <a:rPr lang="en-US" sz="2000" dirty="0" err="1" smtClean="0"/>
              <a:t>Cucurbitaceae</a:t>
            </a:r>
            <a:r>
              <a:rPr lang="en-US" sz="2000" dirty="0" smtClean="0"/>
              <a:t>.</a:t>
            </a:r>
          </a:p>
          <a:p>
            <a:r>
              <a:rPr lang="el-GR" sz="2000" dirty="0" smtClean="0"/>
              <a:t>Η τάση τους να ελέγχουν βιοχημικές λειτουργίες οφείλεται α) στη καλή διαλυτότητα τους στο νερό, β) στις υψηλές σταθερές δέσμευσης και γ) στη χαμηλή </a:t>
            </a:r>
            <a:r>
              <a:rPr lang="el-GR" sz="2000" dirty="0" err="1" smtClean="0"/>
              <a:t>κυτταροτοξικότητα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/>
          <a:lstStyle/>
          <a:p>
            <a:r>
              <a:rPr lang="el-GR" u="sng" dirty="0" err="1" smtClean="0">
                <a:solidFill>
                  <a:schemeClr val="accent1">
                    <a:lumMod val="75000"/>
                  </a:schemeClr>
                </a:solidFill>
              </a:rPr>
              <a:t>Συνθεση</a:t>
            </a:r>
            <a:endParaRPr lang="el-G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Πρώτη φορά συντέθηκαν το 1905 (</a:t>
            </a:r>
            <a:r>
              <a:rPr lang="en-US" sz="2000" dirty="0" err="1" smtClean="0"/>
              <a:t>Behrend</a:t>
            </a:r>
            <a:r>
              <a:rPr lang="en-US" sz="2000" dirty="0" smtClean="0"/>
              <a:t>).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r>
              <a:rPr lang="el-GR" sz="2000" dirty="0" smtClean="0"/>
              <a:t>Μείωση της θερμοκρασίας της αντίδρασης ( 75</a:t>
            </a:r>
            <a:r>
              <a:rPr lang="el-GR" sz="2000" baseline="30000" dirty="0" smtClean="0"/>
              <a:t>ο</a:t>
            </a:r>
            <a:r>
              <a:rPr lang="en-US" sz="2000" dirty="0" smtClean="0"/>
              <a:t>C-90</a:t>
            </a:r>
            <a:r>
              <a:rPr lang="el-GR" sz="2000" baseline="30000" dirty="0" smtClean="0"/>
              <a:t>ο</a:t>
            </a:r>
            <a:r>
              <a:rPr lang="en-US" sz="2000" dirty="0" smtClean="0"/>
              <a:t>C), </a:t>
            </a:r>
            <a:r>
              <a:rPr lang="el-GR" sz="2000" dirty="0" smtClean="0"/>
              <a:t>οδηγεί στο σχηματισμό </a:t>
            </a:r>
            <a:r>
              <a:rPr lang="en-US" sz="2000" dirty="0" smtClean="0"/>
              <a:t>CB5, CB7, CB8, CB9, CB10.</a:t>
            </a:r>
            <a:endParaRPr lang="el-GR" sz="2000" dirty="0"/>
          </a:p>
        </p:txBody>
      </p:sp>
      <p:pic>
        <p:nvPicPr>
          <p:cNvPr id="4" name="3 - Εικόνα" descr="656px-CucurbiturilSynthesi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248400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Models_of_cucurbituril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912768" cy="417275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err="1" smtClean="0">
                <a:solidFill>
                  <a:schemeClr val="accent1">
                    <a:lumMod val="75000"/>
                  </a:schemeClr>
                </a:solidFill>
              </a:rPr>
              <a:t>Εφαρμογεσ</a:t>
            </a:r>
            <a:endParaRPr lang="el-G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Υπερμόρια</a:t>
            </a:r>
            <a:r>
              <a:rPr lang="el-GR" sz="2800" dirty="0" smtClean="0"/>
              <a:t>-ξενιστές</a:t>
            </a:r>
          </a:p>
          <a:p>
            <a:r>
              <a:rPr lang="en-US" sz="2800" dirty="0" smtClean="0"/>
              <a:t>Drug delivery </a:t>
            </a:r>
          </a:p>
          <a:p>
            <a:r>
              <a:rPr lang="el-GR" sz="2800" dirty="0" smtClean="0"/>
              <a:t>Καταλύτες</a:t>
            </a:r>
          </a:p>
          <a:p>
            <a:r>
              <a:rPr lang="en-US" sz="2800" dirty="0" smtClean="0"/>
              <a:t>Dye Tuning</a:t>
            </a:r>
          </a:p>
          <a:p>
            <a:r>
              <a:rPr lang="el-GR" sz="2800" dirty="0" err="1" smtClean="0"/>
              <a:t>Μακρομόρια</a:t>
            </a:r>
            <a:r>
              <a:rPr lang="el-GR" sz="2800" dirty="0" smtClean="0"/>
              <a:t> στα </a:t>
            </a:r>
            <a:r>
              <a:rPr lang="en-US" sz="2800" dirty="0" err="1" smtClean="0"/>
              <a:t>rotaxanes</a:t>
            </a:r>
            <a:endParaRPr lang="el-GR" sz="2800" dirty="0"/>
          </a:p>
        </p:txBody>
      </p:sp>
      <p:pic>
        <p:nvPicPr>
          <p:cNvPr id="4" name="3 - Εικόνα" descr="Cucurbit-6-uril_ActaCrystallB-Stru_1984_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204864"/>
            <a:ext cx="3846122" cy="3562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dirty="0" err="1" smtClean="0">
                <a:solidFill>
                  <a:schemeClr val="accent1">
                    <a:lumMod val="75000"/>
                  </a:schemeClr>
                </a:solidFill>
              </a:rPr>
              <a:t>Περιοριστικεσ</a:t>
            </a:r>
            <a:r>
              <a:rPr lang="el-GR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u="sng" dirty="0" err="1" smtClean="0">
                <a:solidFill>
                  <a:schemeClr val="accent1">
                    <a:lumMod val="75000"/>
                  </a:schemeClr>
                </a:solidFill>
              </a:rPr>
              <a:t>Ενδονουκλεασεσ</a:t>
            </a:r>
            <a:endParaRPr lang="el-G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Πρόκειται για ένζυμα που αναγνωρίζουν συγκεκριμένες παλινδρομικές αλληλουχίες  ( 4-8 </a:t>
            </a:r>
            <a:r>
              <a:rPr lang="el-GR" sz="2400" dirty="0" err="1" smtClean="0"/>
              <a:t>νουκλεοτίδια</a:t>
            </a:r>
            <a:r>
              <a:rPr lang="el-GR" sz="2400" dirty="0" smtClean="0"/>
              <a:t>) του DNA και τις διασπούν πάντα στο ίδιο σημείο.</a:t>
            </a:r>
          </a:p>
          <a:p>
            <a:r>
              <a:rPr lang="el-GR" sz="2400" dirty="0" smtClean="0"/>
              <a:t>Απομονώθηκαν αρχικά από βακτήρια, καθώς αποτελούν μηχανισμό άμυνας των βακτηρίων ενάντια σε εισβολή ξένου γενετικού υλικού (τύπου ΙΙ).</a:t>
            </a:r>
          </a:p>
          <a:p>
            <a:r>
              <a:rPr lang="el-GR" sz="2400" dirty="0" smtClean="0"/>
              <a:t>Το </a:t>
            </a:r>
            <a:r>
              <a:rPr lang="el-GR" sz="2400" dirty="0" err="1" smtClean="0"/>
              <a:t>βακτηριακό</a:t>
            </a:r>
            <a:r>
              <a:rPr lang="el-GR" sz="2400" dirty="0" smtClean="0"/>
              <a:t> </a:t>
            </a:r>
            <a:r>
              <a:rPr lang="en-US" sz="2400" dirty="0" smtClean="0"/>
              <a:t>DNA</a:t>
            </a:r>
            <a:r>
              <a:rPr lang="el-GR" sz="2400" dirty="0" smtClean="0"/>
              <a:t> προστατεύεται από τη δράση των </a:t>
            </a:r>
            <a:r>
              <a:rPr lang="el-GR" sz="2400" dirty="0" err="1" smtClean="0"/>
              <a:t>ενδονουκλεασών</a:t>
            </a:r>
            <a:r>
              <a:rPr lang="el-GR" sz="2000" dirty="0" smtClean="0"/>
              <a:t>. </a:t>
            </a:r>
            <a:endParaRPr lang="el-G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768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dirty="0" err="1" smtClean="0">
                <a:solidFill>
                  <a:schemeClr val="accent1">
                    <a:lumMod val="75000"/>
                  </a:schemeClr>
                </a:solidFill>
              </a:rPr>
              <a:t>Τυποι</a:t>
            </a:r>
            <a:r>
              <a:rPr lang="el-GR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u="sng" dirty="0" err="1" smtClean="0">
                <a:solidFill>
                  <a:schemeClr val="accent1">
                    <a:lumMod val="75000"/>
                  </a:schemeClr>
                </a:solidFill>
              </a:rPr>
              <a:t>περιοριστικων</a:t>
            </a:r>
            <a:r>
              <a:rPr lang="el-GR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u="sng" dirty="0" err="1" smtClean="0">
                <a:solidFill>
                  <a:schemeClr val="accent1">
                    <a:lumMod val="75000"/>
                  </a:schemeClr>
                </a:solidFill>
              </a:rPr>
              <a:t>ενδονουκλεασων</a:t>
            </a:r>
            <a:endParaRPr lang="el-G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5688632" cy="4525963"/>
          </a:xfrm>
        </p:spPr>
        <p:txBody>
          <a:bodyPr>
            <a:normAutofit/>
          </a:bodyPr>
          <a:lstStyle/>
          <a:p>
            <a:r>
              <a:rPr lang="el-GR" sz="2000" u="sng" dirty="0" smtClean="0"/>
              <a:t>Τύπος Ι</a:t>
            </a:r>
            <a:r>
              <a:rPr lang="el-GR" sz="2000" dirty="0" smtClean="0"/>
              <a:t>: κόβουν το </a:t>
            </a:r>
            <a:r>
              <a:rPr lang="en-US" sz="2000" dirty="0" smtClean="0"/>
              <a:t>DNA</a:t>
            </a:r>
            <a:r>
              <a:rPr lang="el-GR" sz="2000" dirty="0" smtClean="0"/>
              <a:t> σε τυχαία θέση, μακριά από την αλληλουχία αναγνώρισης.</a:t>
            </a:r>
          </a:p>
          <a:p>
            <a:r>
              <a:rPr lang="el-GR" sz="2000" u="sng" dirty="0" smtClean="0"/>
              <a:t>Τύπος ΙΙ</a:t>
            </a:r>
            <a:r>
              <a:rPr lang="el-GR" sz="2000" dirty="0" smtClean="0"/>
              <a:t>: κόβουν το </a:t>
            </a:r>
            <a:r>
              <a:rPr lang="en-US" sz="2000" dirty="0" smtClean="0"/>
              <a:t>DNA</a:t>
            </a:r>
            <a:r>
              <a:rPr lang="el-GR" sz="2000" dirty="0" smtClean="0"/>
              <a:t> σε συγκεκριμένες θέσεις που βρίσκονται είτε κοντά, είτε μέσα στην αλληλουχία αναγνώρισης (ΙΙ</a:t>
            </a:r>
            <a:r>
              <a:rPr lang="en-US" sz="2000" dirty="0" smtClean="0"/>
              <a:t>S, IIG).</a:t>
            </a:r>
          </a:p>
          <a:p>
            <a:r>
              <a:rPr lang="el-GR" sz="2000" u="sng" dirty="0" smtClean="0"/>
              <a:t>Τύπος ΙΙΙ</a:t>
            </a:r>
            <a:r>
              <a:rPr lang="el-GR" sz="2000" dirty="0" smtClean="0"/>
              <a:t>: κόβουν το </a:t>
            </a:r>
            <a:r>
              <a:rPr lang="en-US" sz="2000" dirty="0" smtClean="0"/>
              <a:t>DNA</a:t>
            </a:r>
            <a:r>
              <a:rPr lang="el-GR" sz="2000" dirty="0" smtClean="0"/>
              <a:t> έξω από τις αλληλουχίες αναγνώρισης αλλά απαιτούν δύο ίδιες αλληλουχίες εκατέρωθεν της θέσης αναγνώρισης.</a:t>
            </a:r>
          </a:p>
          <a:p>
            <a:r>
              <a:rPr lang="el-GR" sz="2000" u="sng" dirty="0" smtClean="0"/>
              <a:t>Τύπος </a:t>
            </a:r>
            <a:r>
              <a:rPr lang="en-US" sz="2000" u="sng" dirty="0" smtClean="0"/>
              <a:t>IV</a:t>
            </a:r>
            <a:r>
              <a:rPr lang="el-GR" sz="2000" u="sng" dirty="0" smtClean="0"/>
              <a:t>:</a:t>
            </a:r>
            <a:r>
              <a:rPr lang="el-GR" sz="2000" dirty="0" smtClean="0"/>
              <a:t> αναγνωρίζουν και κόβουν τροποποιημένο, συνήθως μεθυλιωμένο </a:t>
            </a:r>
            <a:r>
              <a:rPr lang="en-US" sz="2000" dirty="0" smtClean="0"/>
              <a:t>DNA.</a:t>
            </a: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0768"/>
            <a:ext cx="2736304" cy="496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539552" y="1700808"/>
          <a:ext cx="8229600" cy="33123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42792"/>
                <a:gridCol w="4186808"/>
              </a:tblGrid>
              <a:tr h="684097">
                <a:tc>
                  <a:txBody>
                    <a:bodyPr/>
                    <a:lstStyle/>
                    <a:p>
                      <a:pPr algn="ctr"/>
                      <a:r>
                        <a:rPr lang="el-GR" sz="1800" kern="1200" dirty="0" smtClean="0"/>
                        <a:t>Ένζυμο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kern="1200" dirty="0" smtClean="0"/>
                        <a:t>Αλληλουχία αναγνώρισης</a:t>
                      </a:r>
                      <a:endParaRPr lang="el-GR" dirty="0"/>
                    </a:p>
                  </a:txBody>
                  <a:tcPr/>
                </a:tc>
              </a:tr>
              <a:tr h="876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KpnI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5’-G│GTACC-3’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3’-CCATG│G-3’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6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SacI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5’-GAGCT│C-3’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3’-C│TCGAG-5’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6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XapI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5’-R│AATTY-3’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3’-YTTAA│R-5’        R: A or G,   Y: C or T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382</TotalTime>
  <Words>694</Words>
  <Application>Microsoft Office PowerPoint</Application>
  <PresentationFormat>Προβολή στην οθόνη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Προεξοχή</vt:lpstr>
      <vt:lpstr>Cucurbiturils : Υπερμορια για την αναστολη του περιορισμου του DNA απο ενδονουκλεασεσ τυπου ΙΙ. </vt:lpstr>
      <vt:lpstr>Cucurbiturils</vt:lpstr>
      <vt:lpstr>Συνθεση</vt:lpstr>
      <vt:lpstr>Διαφάνεια 4</vt:lpstr>
      <vt:lpstr>Εφαρμογεσ</vt:lpstr>
      <vt:lpstr>Περιοριστικεσ Ενδονουκλεασεσ</vt:lpstr>
      <vt:lpstr>Διαφάνεια 7</vt:lpstr>
      <vt:lpstr>Τυποι περιοριστικων ενδονουκλεασων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Βιβλιογραφια</vt:lpstr>
      <vt:lpstr>Σασ ευχαριστω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Cucurbiturils : Υπερμόρια για την αναστολή του περιορισμού του DNA από ενδονουκλεάσες τύπου ΙΙ.</dc:title>
  <dc:creator>kathrin</dc:creator>
  <cp:lastModifiedBy>kathrin</cp:lastModifiedBy>
  <cp:revision>50</cp:revision>
  <dcterms:created xsi:type="dcterms:W3CDTF">2015-04-13T17:48:40Z</dcterms:created>
  <dcterms:modified xsi:type="dcterms:W3CDTF">2015-05-08T19:28:11Z</dcterms:modified>
</cp:coreProperties>
</file>